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14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129.xml" ContentType="application/vnd.openxmlformats-officedocument.presentationml.slide+xml"/>
  <Override PartName="/ppt/slides/slide147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slides/slide143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s/slide150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s/slide119.xml" ContentType="application/vnd.openxmlformats-officedocument.presentationml.slide+xml"/>
  <Override PartName="/ppt/slides/slide148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126.xml" ContentType="application/vnd.openxmlformats-officedocument.presentationml.slide+xml"/>
  <Override PartName="/ppt/slides/slide128.xml" ContentType="application/vnd.openxmlformats-officedocument.presentationml.slide+xml"/>
  <Override PartName="/ppt/slides/slide137.xml" ContentType="application/vnd.openxmlformats-officedocument.presentationml.slide+xml"/>
  <Override PartName="/ppt/slides/slide146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44.xml" ContentType="application/vnd.openxmlformats-officedocument.presentationml.slide+xml"/>
  <Override PartName="/ppt/slides/slide153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51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  <Override PartName="/ppt/slides/slide13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322" r:id="rId21"/>
    <p:sldId id="275" r:id="rId22"/>
    <p:sldId id="323" r:id="rId23"/>
    <p:sldId id="324" r:id="rId24"/>
    <p:sldId id="325" r:id="rId25"/>
    <p:sldId id="326" r:id="rId26"/>
    <p:sldId id="327" r:id="rId27"/>
    <p:sldId id="328" r:id="rId28"/>
    <p:sldId id="329" r:id="rId29"/>
    <p:sldId id="330" r:id="rId30"/>
    <p:sldId id="276" r:id="rId31"/>
    <p:sldId id="331" r:id="rId32"/>
    <p:sldId id="332" r:id="rId33"/>
    <p:sldId id="333" r:id="rId34"/>
    <p:sldId id="334" r:id="rId35"/>
    <p:sldId id="335" r:id="rId36"/>
    <p:sldId id="336" r:id="rId37"/>
    <p:sldId id="337" r:id="rId38"/>
    <p:sldId id="338" r:id="rId39"/>
    <p:sldId id="277" r:id="rId40"/>
    <p:sldId id="339" r:id="rId41"/>
    <p:sldId id="340" r:id="rId42"/>
    <p:sldId id="341" r:id="rId43"/>
    <p:sldId id="343" r:id="rId44"/>
    <p:sldId id="342" r:id="rId45"/>
    <p:sldId id="344" r:id="rId46"/>
    <p:sldId id="278" r:id="rId47"/>
    <p:sldId id="345" r:id="rId48"/>
    <p:sldId id="279" r:id="rId49"/>
    <p:sldId id="346" r:id="rId50"/>
    <p:sldId id="347" r:id="rId51"/>
    <p:sldId id="348" r:id="rId52"/>
    <p:sldId id="349" r:id="rId53"/>
    <p:sldId id="350" r:id="rId54"/>
    <p:sldId id="280" r:id="rId55"/>
    <p:sldId id="351" r:id="rId56"/>
    <p:sldId id="352" r:id="rId57"/>
    <p:sldId id="353" r:id="rId58"/>
    <p:sldId id="281" r:id="rId59"/>
    <p:sldId id="282" r:id="rId60"/>
    <p:sldId id="283" r:id="rId61"/>
    <p:sldId id="354" r:id="rId62"/>
    <p:sldId id="284" r:id="rId63"/>
    <p:sldId id="355" r:id="rId64"/>
    <p:sldId id="285" r:id="rId65"/>
    <p:sldId id="356" r:id="rId66"/>
    <p:sldId id="357" r:id="rId67"/>
    <p:sldId id="358" r:id="rId68"/>
    <p:sldId id="286" r:id="rId69"/>
    <p:sldId id="359" r:id="rId70"/>
    <p:sldId id="365" r:id="rId71"/>
    <p:sldId id="360" r:id="rId72"/>
    <p:sldId id="361" r:id="rId73"/>
    <p:sldId id="362" r:id="rId74"/>
    <p:sldId id="363" r:id="rId75"/>
    <p:sldId id="364" r:id="rId76"/>
    <p:sldId id="366" r:id="rId77"/>
    <p:sldId id="288" r:id="rId78"/>
    <p:sldId id="367" r:id="rId79"/>
    <p:sldId id="369" r:id="rId80"/>
    <p:sldId id="370" r:id="rId81"/>
    <p:sldId id="371" r:id="rId82"/>
    <p:sldId id="372" r:id="rId83"/>
    <p:sldId id="373" r:id="rId84"/>
    <p:sldId id="374" r:id="rId85"/>
    <p:sldId id="289" r:id="rId86"/>
    <p:sldId id="368" r:id="rId87"/>
    <p:sldId id="375" r:id="rId88"/>
    <p:sldId id="376" r:id="rId89"/>
    <p:sldId id="377" r:id="rId90"/>
    <p:sldId id="378" r:id="rId91"/>
    <p:sldId id="379" r:id="rId92"/>
    <p:sldId id="290" r:id="rId93"/>
    <p:sldId id="291" r:id="rId94"/>
    <p:sldId id="292" r:id="rId95"/>
    <p:sldId id="293" r:id="rId96"/>
    <p:sldId id="294" r:id="rId97"/>
    <p:sldId id="380" r:id="rId98"/>
    <p:sldId id="295" r:id="rId99"/>
    <p:sldId id="296" r:id="rId100"/>
    <p:sldId id="381" r:id="rId101"/>
    <p:sldId id="382" r:id="rId102"/>
    <p:sldId id="297" r:id="rId103"/>
    <p:sldId id="387" r:id="rId104"/>
    <p:sldId id="383" r:id="rId105"/>
    <p:sldId id="384" r:id="rId106"/>
    <p:sldId id="385" r:id="rId107"/>
    <p:sldId id="386" r:id="rId108"/>
    <p:sldId id="298" r:id="rId109"/>
    <p:sldId id="388" r:id="rId110"/>
    <p:sldId id="299" r:id="rId111"/>
    <p:sldId id="389" r:id="rId112"/>
    <p:sldId id="390" r:id="rId113"/>
    <p:sldId id="300" r:id="rId114"/>
    <p:sldId id="302" r:id="rId115"/>
    <p:sldId id="303" r:id="rId116"/>
    <p:sldId id="304" r:id="rId117"/>
    <p:sldId id="391" r:id="rId118"/>
    <p:sldId id="305" r:id="rId119"/>
    <p:sldId id="392" r:id="rId120"/>
    <p:sldId id="306" r:id="rId121"/>
    <p:sldId id="307" r:id="rId122"/>
    <p:sldId id="393" r:id="rId123"/>
    <p:sldId id="308" r:id="rId124"/>
    <p:sldId id="394" r:id="rId125"/>
    <p:sldId id="395" r:id="rId126"/>
    <p:sldId id="396" r:id="rId127"/>
    <p:sldId id="397" r:id="rId128"/>
    <p:sldId id="398" r:id="rId129"/>
    <p:sldId id="309" r:id="rId130"/>
    <p:sldId id="399" r:id="rId131"/>
    <p:sldId id="400" r:id="rId132"/>
    <p:sldId id="310" r:id="rId133"/>
    <p:sldId id="401" r:id="rId134"/>
    <p:sldId id="311" r:id="rId135"/>
    <p:sldId id="312" r:id="rId136"/>
    <p:sldId id="313" r:id="rId137"/>
    <p:sldId id="314" r:id="rId138"/>
    <p:sldId id="315" r:id="rId139"/>
    <p:sldId id="316" r:id="rId140"/>
    <p:sldId id="317" r:id="rId141"/>
    <p:sldId id="402" r:id="rId142"/>
    <p:sldId id="403" r:id="rId143"/>
    <p:sldId id="318" r:id="rId144"/>
    <p:sldId id="319" r:id="rId145"/>
    <p:sldId id="404" r:id="rId146"/>
    <p:sldId id="320" r:id="rId147"/>
    <p:sldId id="405" r:id="rId148"/>
    <p:sldId id="406" r:id="rId149"/>
    <p:sldId id="407" r:id="rId150"/>
    <p:sldId id="408" r:id="rId151"/>
    <p:sldId id="409" r:id="rId152"/>
    <p:sldId id="410" r:id="rId153"/>
    <p:sldId id="321" r:id="rId1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slide" Target="slides/slide1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2/3/2019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33400"/>
            <a:ext cx="6400800" cy="762000"/>
          </a:xfrm>
        </p:spPr>
        <p:txBody>
          <a:bodyPr>
            <a:normAutofit/>
          </a:bodyPr>
          <a:lstStyle/>
          <a:p>
            <a:r>
              <a:rPr lang="en-GB" sz="2800" b="1" dirty="0" smtClean="0">
                <a:solidFill>
                  <a:srgbClr val="0070C0"/>
                </a:solidFill>
              </a:rPr>
              <a:t>Chapter 11</a:t>
            </a:r>
            <a:endParaRPr lang="en-GB" sz="2800" b="1" dirty="0">
              <a:solidFill>
                <a:srgbClr val="0070C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5400" b="1" dirty="0" smtClean="0"/>
              <a:t>Project Risk Management</a:t>
            </a:r>
            <a:endParaRPr lang="en-GB" sz="5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762000"/>
            <a:ext cx="8849882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609600"/>
            <a:ext cx="8447508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609600"/>
            <a:ext cx="814982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457200"/>
            <a:ext cx="8382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838200"/>
            <a:ext cx="8278368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609600"/>
            <a:ext cx="8818499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609600"/>
            <a:ext cx="8393182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381000"/>
            <a:ext cx="8352152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609600"/>
            <a:ext cx="8518818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rgbClr val="0070C0"/>
                </a:solidFill>
              </a:rPr>
              <a:t>Communication Plan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524000"/>
            <a:ext cx="7889585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533400"/>
            <a:ext cx="8477702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762000"/>
            <a:ext cx="879212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609600"/>
            <a:ext cx="866338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533400"/>
            <a:ext cx="837657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0999" y="457200"/>
            <a:ext cx="8543925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609600"/>
            <a:ext cx="8385569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6670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GB" b="1" dirty="0" smtClean="0">
                <a:solidFill>
                  <a:srgbClr val="0070C0"/>
                </a:solidFill>
              </a:rPr>
              <a:t>Project Human Resource Management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 dirty="0" smtClean="0"/>
          </a:p>
          <a:p>
            <a:endParaRPr lang="en-GB" dirty="0" smtClean="0"/>
          </a:p>
          <a:p>
            <a:pPr algn="ctr">
              <a:buNone/>
            </a:pPr>
            <a:r>
              <a:rPr lang="en-GB" b="1" dirty="0" smtClean="0"/>
              <a:t>Chapter 9</a:t>
            </a:r>
            <a:endParaRPr lang="en-GB" b="1" dirty="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rgbClr val="0070C0"/>
                </a:solidFill>
              </a:rPr>
              <a:t>Human Resource management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447800"/>
            <a:ext cx="8077200" cy="4572000"/>
          </a:xfrm>
        </p:spPr>
        <p:txBody>
          <a:bodyPr/>
          <a:lstStyle/>
          <a:p>
            <a:endParaRPr lang="en-GB" dirty="0" smtClean="0"/>
          </a:p>
          <a:p>
            <a:r>
              <a:rPr lang="en-GB" sz="3200" dirty="0" smtClean="0"/>
              <a:t>Process that organize, manage and lead the project team.</a:t>
            </a:r>
            <a:endParaRPr lang="en-GB" sz="3200" dirty="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838200"/>
            <a:ext cx="8415026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609600"/>
            <a:ext cx="8245968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533399"/>
            <a:ext cx="8839200" cy="5715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829172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762000"/>
            <a:ext cx="8634823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5105400"/>
          </a:xfrm>
        </p:spPr>
        <p:txBody>
          <a:bodyPr>
            <a:normAutofit fontScale="92500" lnSpcReduction="10000"/>
          </a:bodyPr>
          <a:lstStyle/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RAM: Responsibility Assignment Matrix</a:t>
            </a:r>
            <a:endParaRPr lang="en-GB" dirty="0"/>
          </a:p>
        </p:txBody>
      </p:sp>
      <p:pic>
        <p:nvPicPr>
          <p:cNvPr id="29698" name="Picture 2" descr="Image result for organizational chart and position descripti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228600"/>
            <a:ext cx="7543800" cy="565785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rgbClr val="0070C0"/>
                </a:solidFill>
              </a:rPr>
              <a:t>RACI Chart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399" y="1600200"/>
            <a:ext cx="6821129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33400"/>
            <a:ext cx="8727803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764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838200"/>
            <a:ext cx="8695151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685800"/>
            <a:ext cx="8453336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799" y="533400"/>
            <a:ext cx="8439063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609600"/>
            <a:ext cx="8362519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762000"/>
            <a:ext cx="8574073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834199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762000"/>
            <a:ext cx="8690593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609600"/>
            <a:ext cx="8843211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609600"/>
            <a:ext cx="8796383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799" y="533400"/>
            <a:ext cx="8592305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560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762000"/>
            <a:ext cx="8867274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685800"/>
            <a:ext cx="8339195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838200"/>
            <a:ext cx="8802245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199" y="685800"/>
            <a:ext cx="8456531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990600"/>
            <a:ext cx="8549958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0999" y="1066800"/>
            <a:ext cx="8334855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4138" y="990600"/>
            <a:ext cx="8272662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762000"/>
            <a:ext cx="8647912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762000"/>
            <a:ext cx="8686800" cy="5478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762000"/>
            <a:ext cx="856996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914400"/>
            <a:ext cx="8621385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99" y="762000"/>
            <a:ext cx="8697199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1366" y="838200"/>
            <a:ext cx="8391634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685800"/>
            <a:ext cx="8470771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838200"/>
            <a:ext cx="8382000" cy="5255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762000"/>
            <a:ext cx="864973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685800"/>
            <a:ext cx="8667191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457200"/>
            <a:ext cx="8660499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609600"/>
            <a:ext cx="8538437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838200"/>
            <a:ext cx="8832128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609600"/>
            <a:ext cx="8591191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609600"/>
            <a:ext cx="8676801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199" y="685800"/>
            <a:ext cx="8489073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762000"/>
            <a:ext cx="8617318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685800"/>
            <a:ext cx="8761329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542" y="609600"/>
            <a:ext cx="8735858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609600"/>
            <a:ext cx="8687832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685800"/>
            <a:ext cx="851675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609600"/>
            <a:ext cx="8576869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685800"/>
            <a:ext cx="8402619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04800"/>
            <a:ext cx="8712257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8441391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685800"/>
            <a:ext cx="8272272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457200"/>
            <a:ext cx="8536136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381000"/>
            <a:ext cx="8406674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8356785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609600"/>
            <a:ext cx="8495242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457200"/>
            <a:ext cx="8232732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914400"/>
            <a:ext cx="8250283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838200"/>
            <a:ext cx="869144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457200"/>
            <a:ext cx="8702566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914400"/>
            <a:ext cx="813111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1208" y="609600"/>
            <a:ext cx="832806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685800"/>
            <a:ext cx="849698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399" y="685800"/>
            <a:ext cx="8173698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609600"/>
            <a:ext cx="8677208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533400"/>
            <a:ext cx="8520737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685800"/>
            <a:ext cx="842795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838200"/>
            <a:ext cx="842795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609600"/>
            <a:ext cx="8421538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81000"/>
            <a:ext cx="8629227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457200"/>
            <a:ext cx="8534401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457200"/>
            <a:ext cx="8370481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609600"/>
            <a:ext cx="8527847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533400"/>
            <a:ext cx="845937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609600"/>
            <a:ext cx="8325104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457200"/>
            <a:ext cx="8292899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685800"/>
            <a:ext cx="8651718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457200"/>
            <a:ext cx="8798236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533400"/>
            <a:ext cx="8041532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609600"/>
            <a:ext cx="8668616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609600"/>
            <a:ext cx="8659989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762000"/>
            <a:ext cx="86360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533400"/>
            <a:ext cx="816607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457200"/>
            <a:ext cx="8529529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533400"/>
            <a:ext cx="8455596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685800"/>
            <a:ext cx="8611009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457200"/>
            <a:ext cx="8750726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609600"/>
            <a:ext cx="8611319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304800"/>
            <a:ext cx="8230454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609600"/>
            <a:ext cx="861695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590800"/>
            <a:ext cx="8305800" cy="1143000"/>
          </a:xfrm>
        </p:spPr>
        <p:txBody>
          <a:bodyPr>
            <a:noAutofit/>
          </a:bodyPr>
          <a:lstStyle/>
          <a:p>
            <a:pPr algn="ctr"/>
            <a:r>
              <a:rPr lang="en-GB" sz="4400" b="1" dirty="0" smtClean="0">
                <a:solidFill>
                  <a:srgbClr val="0070C0"/>
                </a:solidFill>
              </a:rPr>
              <a:t>Project Quality  Management</a:t>
            </a:r>
            <a:br>
              <a:rPr lang="en-GB" sz="4400" b="1" dirty="0" smtClean="0">
                <a:solidFill>
                  <a:srgbClr val="0070C0"/>
                </a:solidFill>
              </a:rPr>
            </a:br>
            <a:endParaRPr lang="en-GB" sz="4400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endParaRPr lang="en-GB" dirty="0" smtClean="0"/>
          </a:p>
          <a:p>
            <a:pPr algn="ctr">
              <a:buNone/>
            </a:pPr>
            <a:r>
              <a:rPr lang="en-GB" b="1" dirty="0" smtClean="0"/>
              <a:t>Chapter 8</a:t>
            </a:r>
            <a:endParaRPr lang="en-GB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609600"/>
            <a:ext cx="856242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762000"/>
            <a:ext cx="8643938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381000"/>
            <a:ext cx="8441991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609600"/>
            <a:ext cx="8663781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762000"/>
            <a:ext cx="8501743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1" y="609600"/>
            <a:ext cx="84582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685800"/>
            <a:ext cx="8742391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685800"/>
            <a:ext cx="8741499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0999" y="762000"/>
            <a:ext cx="8411643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609600"/>
            <a:ext cx="8478982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685800"/>
            <a:ext cx="847754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8273324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914400"/>
            <a:ext cx="8584196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rgbClr val="0070C0"/>
                </a:solidFill>
              </a:rPr>
              <a:t>7 basic quality tools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smtClean="0"/>
              <a:t>Control chart: </a:t>
            </a:r>
            <a:r>
              <a:rPr lang="en-GB" dirty="0" smtClean="0">
                <a:solidFill>
                  <a:srgbClr val="0070C0"/>
                </a:solidFill>
              </a:rPr>
              <a:t>checks stability of performance</a:t>
            </a:r>
          </a:p>
          <a:p>
            <a:r>
              <a:rPr lang="en-GB" dirty="0" smtClean="0"/>
              <a:t>Tolerances- </a:t>
            </a:r>
            <a:r>
              <a:rPr lang="en-GB" dirty="0" smtClean="0">
                <a:solidFill>
                  <a:srgbClr val="0070C0"/>
                </a:solidFill>
              </a:rPr>
              <a:t>accepted if falls in specified range of quality</a:t>
            </a:r>
          </a:p>
          <a:p>
            <a:r>
              <a:rPr lang="en-GB" dirty="0" smtClean="0"/>
              <a:t>Cause and effect diagram</a:t>
            </a:r>
          </a:p>
          <a:p>
            <a:r>
              <a:rPr lang="en-GB" dirty="0" smtClean="0"/>
              <a:t>Flowchart</a:t>
            </a:r>
          </a:p>
          <a:p>
            <a:r>
              <a:rPr lang="en-GB" dirty="0" smtClean="0"/>
              <a:t>Histogram</a:t>
            </a:r>
          </a:p>
          <a:p>
            <a:r>
              <a:rPr lang="en-GB" dirty="0" smtClean="0"/>
              <a:t>Pareto chart: </a:t>
            </a:r>
            <a:r>
              <a:rPr lang="en-GB" dirty="0" smtClean="0">
                <a:solidFill>
                  <a:srgbClr val="0070C0"/>
                </a:solidFill>
              </a:rPr>
              <a:t>specific type of histogram, ordered by frequency of occurrence</a:t>
            </a:r>
          </a:p>
          <a:p>
            <a:r>
              <a:rPr lang="en-GB" dirty="0" smtClean="0"/>
              <a:t>Check sheets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457200"/>
            <a:ext cx="8374464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457200"/>
            <a:ext cx="8490166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533400"/>
            <a:ext cx="8510427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762000"/>
            <a:ext cx="84887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524000"/>
            <a:ext cx="83058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399" y="685800"/>
            <a:ext cx="8345145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868362"/>
          </a:xfrm>
        </p:spPr>
        <p:txBody>
          <a:bodyPr/>
          <a:lstStyle/>
          <a:p>
            <a:r>
              <a:rPr lang="en-GB" b="1" dirty="0" smtClean="0">
                <a:solidFill>
                  <a:srgbClr val="0070C0"/>
                </a:solidFill>
              </a:rPr>
              <a:t>Quality Assurance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Auditing quality requirements and the result from quality control measurements to ensure appropriate quality standard</a:t>
            </a:r>
            <a:endParaRPr lang="en-GB" sz="3200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533400"/>
            <a:ext cx="8480045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838200"/>
            <a:ext cx="8725816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838200"/>
            <a:ext cx="8686801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762000"/>
            <a:ext cx="847793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609600"/>
            <a:ext cx="8250148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609600"/>
            <a:ext cx="8556603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799" y="609600"/>
            <a:ext cx="8560093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533400"/>
            <a:ext cx="8454418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rgbClr val="0070C0"/>
                </a:solidFill>
              </a:rPr>
              <a:t>Quality Control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smtClean="0"/>
              <a:t>Monitoring and recording results of executing the quality activities to access performances and recommended necessary changes.</a:t>
            </a:r>
            <a:endParaRPr lang="en-GB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199" y="609600"/>
            <a:ext cx="8255865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609600"/>
            <a:ext cx="8623209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609600"/>
            <a:ext cx="8328983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99" y="685800"/>
            <a:ext cx="8637165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609600"/>
            <a:ext cx="8732126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609600"/>
            <a:ext cx="8560904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5929" y="533400"/>
            <a:ext cx="8137071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146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GB" b="1" dirty="0" smtClean="0">
                <a:solidFill>
                  <a:srgbClr val="0070C0"/>
                </a:solidFill>
              </a:rPr>
              <a:t>Project Communication Management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endParaRPr lang="en-GB" dirty="0" smtClean="0"/>
          </a:p>
          <a:p>
            <a:pPr>
              <a:buNone/>
            </a:pPr>
            <a:endParaRPr lang="en-GB" dirty="0" smtClean="0"/>
          </a:p>
          <a:p>
            <a:pPr algn="ctr">
              <a:buNone/>
            </a:pPr>
            <a:r>
              <a:rPr lang="en-GB" b="1" dirty="0" smtClean="0"/>
              <a:t>Chapter 10</a:t>
            </a:r>
            <a:endParaRPr lang="en-GB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838200"/>
            <a:ext cx="8641765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762000"/>
            <a:ext cx="8669906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1" y="762000"/>
            <a:ext cx="8553634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457200"/>
            <a:ext cx="8581175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533400"/>
            <a:ext cx="8536864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762000"/>
            <a:ext cx="86233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609600"/>
            <a:ext cx="8638942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170</TotalTime>
  <Words>121</Words>
  <Application>Microsoft Office PowerPoint</Application>
  <PresentationFormat>On-screen Show (4:3)</PresentationFormat>
  <Paragraphs>42</Paragraphs>
  <Slides>153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153</vt:i4>
      </vt:variant>
    </vt:vector>
  </HeadingPairs>
  <TitlesOfParts>
    <vt:vector size="154" baseType="lpstr">
      <vt:lpstr>Equity</vt:lpstr>
      <vt:lpstr>Project Risk Management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Project Quality  Management 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7 basic quality tools</vt:lpstr>
      <vt:lpstr>Slide 71</vt:lpstr>
      <vt:lpstr>Slide 72</vt:lpstr>
      <vt:lpstr>Slide 73</vt:lpstr>
      <vt:lpstr>Slide 74</vt:lpstr>
      <vt:lpstr>Slide 75</vt:lpstr>
      <vt:lpstr>Slide 76</vt:lpstr>
      <vt:lpstr>Quality Assurance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Quality Control</vt:lpstr>
      <vt:lpstr>Slide 86</vt:lpstr>
      <vt:lpstr>Slide 87</vt:lpstr>
      <vt:lpstr>Slide 88</vt:lpstr>
      <vt:lpstr>Slide 89</vt:lpstr>
      <vt:lpstr>Slide 90</vt:lpstr>
      <vt:lpstr>Slide 91</vt:lpstr>
      <vt:lpstr>Project Communication Management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Communication Plan</vt:lpstr>
      <vt:lpstr>Slide 109</vt:lpstr>
      <vt:lpstr>Slide 110</vt:lpstr>
      <vt:lpstr>Slide 111</vt:lpstr>
      <vt:lpstr>Slide 112</vt:lpstr>
      <vt:lpstr>Slide 113</vt:lpstr>
      <vt:lpstr>Project Human Resource Management</vt:lpstr>
      <vt:lpstr>Human Resource management</vt:lpstr>
      <vt:lpstr>Slide 116</vt:lpstr>
      <vt:lpstr>Slide 117</vt:lpstr>
      <vt:lpstr>Slide 118</vt:lpstr>
      <vt:lpstr>Slide 119</vt:lpstr>
      <vt:lpstr>Slide 120</vt:lpstr>
      <vt:lpstr>RACI Chart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Trailokya ojha</dc:creator>
  <cp:lastModifiedBy>Trailokya ojha</cp:lastModifiedBy>
  <cp:revision>142</cp:revision>
  <dcterms:created xsi:type="dcterms:W3CDTF">2006-08-16T00:00:00Z</dcterms:created>
  <dcterms:modified xsi:type="dcterms:W3CDTF">2019-02-03T12:52:08Z</dcterms:modified>
</cp:coreProperties>
</file>